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notesMasterIdLst>
    <p:notesMasterId r:id="rId18"/>
  </p:notesMasterIdLst>
  <p:sldIdLst>
    <p:sldId id="257" r:id="rId2"/>
    <p:sldId id="270" r:id="rId3"/>
    <p:sldId id="274" r:id="rId4"/>
    <p:sldId id="286" r:id="rId5"/>
    <p:sldId id="287" r:id="rId6"/>
    <p:sldId id="284" r:id="rId7"/>
    <p:sldId id="285" r:id="rId8"/>
    <p:sldId id="275" r:id="rId9"/>
    <p:sldId id="283" r:id="rId10"/>
    <p:sldId id="278" r:id="rId11"/>
    <p:sldId id="276" r:id="rId12"/>
    <p:sldId id="280" r:id="rId13"/>
    <p:sldId id="282" r:id="rId14"/>
    <p:sldId id="281" r:id="rId15"/>
    <p:sldId id="277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 panose="020F03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 panose="020F0302020204030204" pitchFamily="34" charset="0"/>
              </a:defRPr>
            </a:lvl1pPr>
          </a:lstStyle>
          <a:p>
            <a:fld id="{5CDF7F7E-F815-4845-9F25-6AA55375E7FC}" type="datetimeFigureOut">
              <a:rPr lang="en-US" smtClean="0"/>
              <a:pPr/>
              <a:t>11/25/2024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 panose="020F03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 panose="020F0302020204030204" pitchFamily="34" charset="0"/>
              </a:defRPr>
            </a:lvl1pPr>
          </a:lstStyle>
          <a:p>
            <a:fld id="{BD503204-0D85-4D43-9361-EE939A533DB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709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alibri Light" panose="020F030202020403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 Light" panose="020F030202020403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 Light" panose="020F030202020403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 Light" panose="020F030202020403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 Light" panose="020F03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08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736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7091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 Light" panose="020F0302020204030204" pitchFamily="34" charset="0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 Light" panose="020F0302020204030204" pitchFamily="34" charset="0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Calibri Light" panose="020F0302020204030204" pitchFamily="34" charset="0"/>
                <a:ea typeface="+mj-ea"/>
                <a:cs typeface="+mj-cs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09405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4558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4605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4142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557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35587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1_Blank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6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945049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281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390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35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6319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3582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891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392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BE7BA9-91CD-41CC-B7FA-68F96BC9FFCB}" type="datetimeFigureOut">
              <a:rPr lang="en-US" smtClean="0"/>
              <a:t>11/25/2024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FF577-10E9-484E-8F87-B30A3AFE55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1002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fld id="{D2BE7BA9-91CD-41CC-B7FA-68F96BC9FFCB}" type="datetimeFigureOut">
              <a:rPr lang="en-US" smtClean="0"/>
              <a:pPr/>
              <a:t>11/25/2024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</a:defRPr>
            </a:lvl1pPr>
          </a:lstStyle>
          <a:p>
            <a:fld id="{028FF577-10E9-484E-8F87-B30A3AFE558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3214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Calibri Light" panose="020F0302020204030204" pitchFamily="34" charset="0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"/>
          <p:cNvSpPr txBox="1"/>
          <p:nvPr/>
        </p:nvSpPr>
        <p:spPr>
          <a:xfrm>
            <a:off x="1036320" y="2314683"/>
            <a:ext cx="10226040" cy="13429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8400" tIns="28400" rIns="28400" bIns="28400" anchor="ctr" anchorCtr="0">
            <a:noAutofit/>
          </a:bodyPr>
          <a:lstStyle/>
          <a:p>
            <a:pPr algn="ctr">
              <a:spcBef>
                <a:spcPts val="133"/>
              </a:spcBef>
              <a:buClr>
                <a:schemeClr val="dk1"/>
              </a:buClr>
              <a:buSzPts val="1100"/>
            </a:pPr>
            <a:r>
              <a:rPr lang="en-GB" sz="4800" b="1" dirty="0">
                <a:solidFill>
                  <a:srgbClr val="FFFFFF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Times New Roman"/>
              </a:rPr>
              <a:t>Feature Selection in Machine Learning</a:t>
            </a:r>
          </a:p>
          <a:p>
            <a:pPr algn="ctr">
              <a:spcBef>
                <a:spcPts val="133"/>
              </a:spcBef>
              <a:buClr>
                <a:schemeClr val="dk1"/>
              </a:buClr>
              <a:buSzPts val="1100"/>
            </a:pPr>
            <a:r>
              <a:rPr lang="en-GB" sz="4800" b="1" dirty="0">
                <a:solidFill>
                  <a:srgbClr val="FFFFFF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Times New Roman"/>
              </a:rPr>
              <a:t>for </a:t>
            </a:r>
            <a:r>
              <a:rPr lang="en-GB" sz="4800" b="1" dirty="0" err="1">
                <a:solidFill>
                  <a:srgbClr val="FFFFFF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Times New Roman"/>
              </a:rPr>
              <a:t>BioMedical</a:t>
            </a:r>
            <a:r>
              <a:rPr lang="en-GB" sz="4800" b="1" dirty="0">
                <a:solidFill>
                  <a:srgbClr val="FFFFFF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Times New Roman"/>
              </a:rPr>
              <a:t> Data</a:t>
            </a:r>
            <a:endParaRPr lang="vi-VN" sz="4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7" name="Google Shape;67;p1"/>
          <p:cNvSpPr txBox="1"/>
          <p:nvPr/>
        </p:nvSpPr>
        <p:spPr>
          <a:xfrm>
            <a:off x="5437414" y="4457608"/>
            <a:ext cx="5459186" cy="11695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30467" rIns="60950" bIns="30467" anchor="t" anchorCtr="0">
            <a:spAutoFit/>
          </a:bodyPr>
          <a:lstStyle/>
          <a:p>
            <a:pPr algn="r"/>
            <a:r>
              <a:rPr lang="en-US" sz="2400" b="1" dirty="0">
                <a:solidFill>
                  <a:schemeClr val="lt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Calibri"/>
              </a:rPr>
              <a:t>Nov 25 2024</a:t>
            </a:r>
          </a:p>
          <a:p>
            <a:pPr algn="r"/>
            <a:r>
              <a:rPr lang="en-US" sz="2400" b="1" dirty="0" err="1">
                <a:solidFill>
                  <a:schemeClr val="lt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Calibri"/>
              </a:rPr>
              <a:t>Giảng</a:t>
            </a:r>
            <a:r>
              <a:rPr lang="en-US" sz="2400" b="1" dirty="0">
                <a:solidFill>
                  <a:schemeClr val="lt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Calibri"/>
              </a:rPr>
              <a:t> </a:t>
            </a:r>
            <a:r>
              <a:rPr lang="en-US" sz="2400" b="1" dirty="0" err="1">
                <a:solidFill>
                  <a:schemeClr val="lt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Calibri"/>
              </a:rPr>
              <a:t>viên</a:t>
            </a:r>
            <a:r>
              <a:rPr lang="en-US" sz="2400" b="1" dirty="0">
                <a:solidFill>
                  <a:schemeClr val="lt1"/>
                </a:solidFill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  <a:sym typeface="Calibri"/>
              </a:rPr>
              <a:t>: TS. Lưu Phúc Lợi</a:t>
            </a:r>
          </a:p>
          <a:p>
            <a:pPr algn="r"/>
            <a:r>
              <a:rPr lang="en-US" sz="2400" b="1" dirty="0">
                <a:solidFill>
                  <a:schemeClr val="lt1"/>
                </a:solidFill>
                <a:latin typeface="Calibri Light" panose="020F0302020204030204" pitchFamily="34" charset="0"/>
                <a:cs typeface="Calibri Light" panose="020F0302020204030204" pitchFamily="34" charset="0"/>
                <a:sym typeface="Calibri"/>
              </a:rPr>
              <a:t>Luu.p.loi@googlemail.com</a:t>
            </a:r>
            <a:endParaRPr sz="1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CCFA41E-7F18-AE1B-377D-CC212B023EC4}"/>
              </a:ext>
            </a:extLst>
          </p:cNvPr>
          <p:cNvGrpSpPr/>
          <p:nvPr/>
        </p:nvGrpSpPr>
        <p:grpSpPr>
          <a:xfrm>
            <a:off x="123335" y="1241370"/>
            <a:ext cx="11945881" cy="5009804"/>
            <a:chOff x="123335" y="1158240"/>
            <a:chExt cx="11945881" cy="5009804"/>
          </a:xfrm>
        </p:grpSpPr>
        <p:pic>
          <p:nvPicPr>
            <p:cNvPr id="3074" name="Picture 2">
              <a:extLst>
                <a:ext uri="{FF2B5EF4-FFF2-40B4-BE49-F238E27FC236}">
                  <a16:creationId xmlns:a16="http://schemas.microsoft.com/office/drawing/2014/main" id="{7D9097F3-19AE-BCA8-700A-E9E87F8198C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6694"/>
            <a:stretch/>
          </p:blipFill>
          <p:spPr bwMode="auto">
            <a:xfrm>
              <a:off x="123335" y="1158240"/>
              <a:ext cx="11945881" cy="50098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44ACBEE-43FF-87E7-F08E-587EA877B093}"/>
                </a:ext>
              </a:extLst>
            </p:cNvPr>
            <p:cNvSpPr/>
            <p:nvPr/>
          </p:nvSpPr>
          <p:spPr>
            <a:xfrm>
              <a:off x="7187739" y="2975956"/>
              <a:ext cx="2371898" cy="1174866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26D8974-90F1-291A-D7C7-38A7C99328B9}"/>
                </a:ext>
              </a:extLst>
            </p:cNvPr>
            <p:cNvSpPr/>
            <p:nvPr/>
          </p:nvSpPr>
          <p:spPr>
            <a:xfrm>
              <a:off x="5270266" y="3491344"/>
              <a:ext cx="2105893" cy="52647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0" name="Title 1">
            <a:extLst>
              <a:ext uri="{FF2B5EF4-FFF2-40B4-BE49-F238E27FC236}">
                <a16:creationId xmlns:a16="http://schemas.microsoft.com/office/drawing/2014/main" id="{90EA35AC-6876-84A6-C53F-E76821E0F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446" y="181165"/>
            <a:ext cx="9404723" cy="1400530"/>
          </a:xfrm>
        </p:spPr>
        <p:txBody>
          <a:bodyPr/>
          <a:lstStyle/>
          <a:p>
            <a:pPr algn="ctr"/>
            <a:r>
              <a:rPr lang="en-GB" sz="3200" b="1" dirty="0"/>
              <a:t>How do we carry out feature selection?</a:t>
            </a:r>
            <a:br>
              <a:rPr lang="en-GB" sz="3200" b="1" dirty="0"/>
            </a:br>
            <a:r>
              <a:rPr lang="en-GB" sz="3200" b="1" dirty="0"/>
              <a:t>Supervised Feature Selection</a:t>
            </a:r>
            <a:endParaRPr lang="en-US" sz="32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377249-29A7-7786-DE02-55B7F89AEBA0}"/>
              </a:ext>
            </a:extLst>
          </p:cNvPr>
          <p:cNvSpPr txBox="1"/>
          <p:nvPr/>
        </p:nvSpPr>
        <p:spPr>
          <a:xfrm>
            <a:off x="2449483" y="6382438"/>
            <a:ext cx="96746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/>
              <a:t>https://medium.com/analytics-vidhya/feature-selection-extended-overview-b58f1d524c1c</a:t>
            </a:r>
          </a:p>
        </p:txBody>
      </p:sp>
    </p:spTree>
    <p:extLst>
      <p:ext uri="{BB962C8B-B14F-4D97-AF65-F5344CB8AC3E}">
        <p14:creationId xmlns:p14="http://schemas.microsoft.com/office/powerpoint/2010/main" val="3708031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5C5A3-7DBF-35D1-18D7-0BF42D617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827925" cy="1400530"/>
          </a:xfrm>
        </p:spPr>
        <p:txBody>
          <a:bodyPr/>
          <a:lstStyle/>
          <a:p>
            <a:pPr algn="ctr"/>
            <a:r>
              <a:rPr lang="en-US" sz="4800" b="1" dirty="0"/>
              <a:t>Model Selection</a:t>
            </a:r>
            <a:r>
              <a:rPr lang="en-GB" sz="4800" b="1" dirty="0"/>
              <a:t> vs Feature Selection</a:t>
            </a:r>
            <a:endParaRPr lang="en-US" sz="4800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E33D1-0B2B-1EFB-8FC8-921694537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Feature Selection is a part of Model Selection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0009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5C5A3-7DBF-35D1-18D7-0BF42D617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951" y="170085"/>
            <a:ext cx="9827925" cy="738773"/>
          </a:xfrm>
        </p:spPr>
        <p:txBody>
          <a:bodyPr/>
          <a:lstStyle/>
          <a:p>
            <a:pPr algn="ctr"/>
            <a:r>
              <a:rPr lang="en-US" sz="4800" b="1" dirty="0"/>
              <a:t>Model selection: steps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3C94E0-4E95-8E25-39F1-4DE47AEDED49}"/>
              </a:ext>
            </a:extLst>
          </p:cNvPr>
          <p:cNvSpPr txBox="1"/>
          <p:nvPr/>
        </p:nvSpPr>
        <p:spPr>
          <a:xfrm>
            <a:off x="2056015" y="6478496"/>
            <a:ext cx="983118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/>
              <a:t>https://www.scholarhat.com/tutorial/machinelearning/model-selection-for-machine-learning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E782A72-D4C3-14F7-1A92-59A83C7BE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568" y="1261145"/>
            <a:ext cx="10474036" cy="4960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0253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5C5A3-7DBF-35D1-18D7-0BF42D617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951" y="170085"/>
            <a:ext cx="9827925" cy="738773"/>
          </a:xfrm>
        </p:spPr>
        <p:txBody>
          <a:bodyPr/>
          <a:lstStyle/>
          <a:p>
            <a:pPr algn="ctr"/>
            <a:r>
              <a:rPr lang="en-US" sz="4800" b="1" dirty="0"/>
              <a:t>Model selection: steps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3C94E0-4E95-8E25-39F1-4DE47AEDED49}"/>
              </a:ext>
            </a:extLst>
          </p:cNvPr>
          <p:cNvSpPr txBox="1"/>
          <p:nvPr/>
        </p:nvSpPr>
        <p:spPr>
          <a:xfrm>
            <a:off x="2056015" y="6478496"/>
            <a:ext cx="983118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/>
              <a:t>https://medium.com/analytics-vidhya/breast-cancer-diagnostic-dataset-eda-fa0de80f15bd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3BD7FDC-2775-D3BC-5C53-935D0266A317}"/>
              </a:ext>
            </a:extLst>
          </p:cNvPr>
          <p:cNvSpPr txBox="1"/>
          <p:nvPr/>
        </p:nvSpPr>
        <p:spPr>
          <a:xfrm>
            <a:off x="509847" y="1597029"/>
            <a:ext cx="5962997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GB" sz="2800" b="1" i="0" dirty="0">
                <a:effectLst/>
                <a:latin typeface="Inter"/>
              </a:rPr>
              <a:t>Stage 1: Selecting the regression model forms</a:t>
            </a:r>
          </a:p>
          <a:p>
            <a:pPr algn="just"/>
            <a:r>
              <a:rPr lang="en-GB" sz="2800" b="1" i="0" dirty="0">
                <a:effectLst/>
                <a:latin typeface="Inter"/>
              </a:rPr>
              <a:t>Stage 2: Selecting the regression model and the independent variables</a:t>
            </a:r>
          </a:p>
          <a:p>
            <a:pPr algn="just"/>
            <a:r>
              <a:rPr lang="en-GB" sz="2800" b="1" i="0" dirty="0">
                <a:effectLst/>
                <a:latin typeface="Inter"/>
              </a:rPr>
              <a:t>Stage 3: Fitting the model </a:t>
            </a:r>
          </a:p>
          <a:p>
            <a:pPr algn="just"/>
            <a:r>
              <a:rPr lang="en-GB" sz="2800" b="1" i="0" dirty="0">
                <a:effectLst/>
                <a:latin typeface="Inter"/>
              </a:rPr>
              <a:t>Stage 4: Examining or validation of the applied model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4B539CC-EA45-19DE-B59F-83CE18FD40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492" y="1817717"/>
            <a:ext cx="5039206" cy="2702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A9713A-E58E-EAFA-4409-E7D5DA105992}"/>
              </a:ext>
            </a:extLst>
          </p:cNvPr>
          <p:cNvSpPr txBox="1"/>
          <p:nvPr/>
        </p:nvSpPr>
        <p:spPr>
          <a:xfrm>
            <a:off x="3450863" y="6201497"/>
            <a:ext cx="846404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/>
              <a:t>https://www.shiksha.com/online-courses/articles/model-selection-in-machine-learning-regression/</a:t>
            </a:r>
          </a:p>
        </p:txBody>
      </p:sp>
    </p:spTree>
    <p:extLst>
      <p:ext uri="{BB962C8B-B14F-4D97-AF65-F5344CB8AC3E}">
        <p14:creationId xmlns:p14="http://schemas.microsoft.com/office/powerpoint/2010/main" val="3910266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5C5A3-7DBF-35D1-18D7-0BF42D617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319714"/>
            <a:ext cx="9827925" cy="738773"/>
          </a:xfrm>
        </p:spPr>
        <p:txBody>
          <a:bodyPr/>
          <a:lstStyle/>
          <a:p>
            <a:pPr algn="ctr"/>
            <a:r>
              <a:rPr lang="en-US" sz="4800" b="1" dirty="0"/>
              <a:t>Model selection: methods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3979E7D-CC61-DBFB-00F3-14E1D7B43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492" y="1836939"/>
            <a:ext cx="10407015" cy="33065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3C94E0-4E95-8E25-39F1-4DE47AEDED49}"/>
              </a:ext>
            </a:extLst>
          </p:cNvPr>
          <p:cNvSpPr txBox="1"/>
          <p:nvPr/>
        </p:nvSpPr>
        <p:spPr>
          <a:xfrm>
            <a:off x="2056015" y="6317783"/>
            <a:ext cx="983118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/>
              <a:t>https://medium.com/analytics-vidhya/model-selection-techniques-in-ml-ai-with-python-fdf308d9fa10</a:t>
            </a:r>
          </a:p>
        </p:txBody>
      </p:sp>
    </p:spTree>
    <p:extLst>
      <p:ext uri="{BB962C8B-B14F-4D97-AF65-F5344CB8AC3E}">
        <p14:creationId xmlns:p14="http://schemas.microsoft.com/office/powerpoint/2010/main" val="3989955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5C5A3-7DBF-35D1-18D7-0BF42D617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446" y="458259"/>
            <a:ext cx="9404723" cy="1400530"/>
          </a:xfrm>
        </p:spPr>
        <p:txBody>
          <a:bodyPr/>
          <a:lstStyle/>
          <a:p>
            <a:pPr algn="ctr"/>
            <a:r>
              <a:rPr lang="en-GB" sz="3200" b="1" dirty="0"/>
              <a:t>Feature Selection vs Feature Extraction/Engineering</a:t>
            </a:r>
            <a:endParaRPr lang="en-US" sz="3200" b="1" dirty="0"/>
          </a:p>
        </p:txBody>
      </p:sp>
      <p:pic>
        <p:nvPicPr>
          <p:cNvPr id="2050" name="Picture 2" descr="Feature extraction and feature selection difference">
            <a:extLst>
              <a:ext uri="{FF2B5EF4-FFF2-40B4-BE49-F238E27FC236}">
                <a16:creationId xmlns:a16="http://schemas.microsoft.com/office/drawing/2014/main" id="{36CC16C9-1FEE-9007-C9E5-22651B4C1D2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66"/>
          <a:stretch/>
        </p:blipFill>
        <p:spPr bwMode="auto">
          <a:xfrm>
            <a:off x="1225233" y="1280161"/>
            <a:ext cx="9404723" cy="4509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0CE81D9-E6E7-BE77-56D5-BA27D9834B2C}"/>
              </a:ext>
            </a:extLst>
          </p:cNvPr>
          <p:cNvSpPr txBox="1"/>
          <p:nvPr/>
        </p:nvSpPr>
        <p:spPr>
          <a:xfrm>
            <a:off x="5115097" y="6288729"/>
            <a:ext cx="680535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/>
              <a:t>https://viso.ai/deep-learning/feature-extraction-in-python/</a:t>
            </a:r>
          </a:p>
        </p:txBody>
      </p:sp>
    </p:spTree>
    <p:extLst>
      <p:ext uri="{BB962C8B-B14F-4D97-AF65-F5344CB8AC3E}">
        <p14:creationId xmlns:p14="http://schemas.microsoft.com/office/powerpoint/2010/main" val="39159672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A2FDC-DBEB-99F5-E8DD-22AC2DE42B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68362"/>
            <a:ext cx="9144000" cy="2387600"/>
          </a:xfrm>
        </p:spPr>
        <p:txBody>
          <a:bodyPr>
            <a:normAutofit/>
          </a:bodyPr>
          <a:lstStyle/>
          <a:p>
            <a:r>
              <a:rPr lang="vi-VN" sz="7200" b="1" i="0" dirty="0">
                <a:solidFill>
                  <a:schemeClr val="tx1"/>
                </a:solidFill>
                <a:effectLst/>
                <a:latin typeface="Calibri Light" panose="020F0302020204030204" pitchFamily="34" charset="0"/>
              </a:rPr>
              <a:t>Xin chân thành cảm ơn!</a:t>
            </a:r>
            <a:endParaRPr lang="en-US" sz="72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8AAA23-BC4D-773B-8E37-395D5A12E1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Luu Phuc Loi, PhD</a:t>
            </a:r>
          </a:p>
          <a:p>
            <a:r>
              <a:rPr lang="en-US" dirty="0" err="1">
                <a:solidFill>
                  <a:schemeClr val="tx1"/>
                </a:solidFill>
              </a:rPr>
              <a:t>Zalo</a:t>
            </a:r>
            <a:r>
              <a:rPr lang="en-US" dirty="0">
                <a:solidFill>
                  <a:schemeClr val="tx1"/>
                </a:solidFill>
              </a:rPr>
              <a:t>: 0901802182</a:t>
            </a:r>
          </a:p>
          <a:p>
            <a:r>
              <a:rPr lang="en-US" dirty="0">
                <a:solidFill>
                  <a:schemeClr val="tx1"/>
                </a:solidFill>
              </a:rPr>
              <a:t>luu.p.loi@googlemail.com</a:t>
            </a:r>
          </a:p>
        </p:txBody>
      </p:sp>
    </p:spTree>
    <p:extLst>
      <p:ext uri="{BB962C8B-B14F-4D97-AF65-F5344CB8AC3E}">
        <p14:creationId xmlns:p14="http://schemas.microsoft.com/office/powerpoint/2010/main" val="3221103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2635A84-5931-D1B3-DAA6-7EB2A6DD0E54}"/>
              </a:ext>
            </a:extLst>
          </p:cNvPr>
          <p:cNvSpPr txBox="1">
            <a:spLocks/>
          </p:cNvSpPr>
          <p:nvPr/>
        </p:nvSpPr>
        <p:spPr>
          <a:xfrm>
            <a:off x="957943" y="401074"/>
            <a:ext cx="10348687" cy="83616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Content of Lecture 1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D102E0B-9F84-E59D-665A-5A742E7E06CD}"/>
              </a:ext>
            </a:extLst>
          </p:cNvPr>
          <p:cNvSpPr txBox="1">
            <a:spLocks/>
          </p:cNvSpPr>
          <p:nvPr/>
        </p:nvSpPr>
        <p:spPr>
          <a:xfrm>
            <a:off x="544204" y="1613647"/>
            <a:ext cx="10762426" cy="44251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71550" lvl="1" indent="-514350" algn="just">
              <a:buFont typeface="+mj-lt"/>
              <a:buAutoNum type="arabicPeriod"/>
            </a:pPr>
            <a: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Introduction to Feature Selection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Filter method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Wrapper methods </a:t>
            </a:r>
          </a:p>
          <a:p>
            <a:pPr marL="971550" lvl="1" indent="-514350" algn="just">
              <a:buFont typeface="+mj-lt"/>
              <a:buAutoNum type="arabicPeriod"/>
            </a:pPr>
            <a:r>
              <a:rPr lang="en-US" sz="32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Embedded method</a:t>
            </a:r>
          </a:p>
        </p:txBody>
      </p:sp>
    </p:spTree>
    <p:extLst>
      <p:ext uri="{BB962C8B-B14F-4D97-AF65-F5344CB8AC3E}">
        <p14:creationId xmlns:p14="http://schemas.microsoft.com/office/powerpoint/2010/main" val="1833641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25A75-FDA8-40CE-2559-CC430794B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229" y="2550459"/>
            <a:ext cx="9404723" cy="1400530"/>
          </a:xfrm>
        </p:spPr>
        <p:txBody>
          <a:bodyPr/>
          <a:lstStyle/>
          <a:p>
            <a:r>
              <a:rPr lang="en-US" sz="5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Introduction to Feature Selection</a:t>
            </a:r>
            <a:endParaRPr 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257483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Types Of Machine Learning Techniques (Model Structure Based)">
            <a:extLst>
              <a:ext uri="{FF2B5EF4-FFF2-40B4-BE49-F238E27FC236}">
                <a16:creationId xmlns:a16="http://schemas.microsoft.com/office/drawing/2014/main" id="{275AAD57-C3F1-F473-95B7-AFE751C5E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029" y="1081174"/>
            <a:ext cx="10356683" cy="4349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3920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11A6F-B9C8-31EC-E67B-3F7BD1FFE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282" y="398099"/>
            <a:ext cx="10897496" cy="1400530"/>
          </a:xfrm>
        </p:spPr>
        <p:txBody>
          <a:bodyPr/>
          <a:lstStyle/>
          <a:p>
            <a:pPr algn="ctr"/>
            <a:r>
              <a:rPr lang="en-GB" sz="4000" b="1" dirty="0"/>
              <a:t>Supervise Learning: regression or classification</a:t>
            </a:r>
            <a:endParaRPr lang="en-US" sz="4000" b="1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42389EB-E01F-E0B5-C637-478C6D6A1F91}"/>
              </a:ext>
            </a:extLst>
          </p:cNvPr>
          <p:cNvGrpSpPr/>
          <p:nvPr/>
        </p:nvGrpSpPr>
        <p:grpSpPr>
          <a:xfrm>
            <a:off x="2787535" y="1669391"/>
            <a:ext cx="6623847" cy="4326855"/>
            <a:chOff x="2384612" y="2151529"/>
            <a:chExt cx="4208067" cy="2324847"/>
          </a:xfrm>
        </p:grpSpPr>
        <p:pic>
          <p:nvPicPr>
            <p:cNvPr id="5" name="Picture 4" descr="design_matrix">
              <a:extLst>
                <a:ext uri="{FF2B5EF4-FFF2-40B4-BE49-F238E27FC236}">
                  <a16:creationId xmlns:a16="http://schemas.microsoft.com/office/drawing/2014/main" id="{EFCCAAE0-3FA0-3326-2171-93A0CABB33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4612" y="2151529"/>
              <a:ext cx="4208067" cy="23248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4038601-862C-6DFA-55DF-65E3B855FAD4}"/>
                </a:ext>
              </a:extLst>
            </p:cNvPr>
            <p:cNvSpPr/>
            <p:nvPr/>
          </p:nvSpPr>
          <p:spPr>
            <a:xfrm>
              <a:off x="2623671" y="2199341"/>
              <a:ext cx="143435" cy="956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 Light" panose="020F030202020403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76D234F-4C5F-A440-D49E-F9DA925B4A23}"/>
                </a:ext>
              </a:extLst>
            </p:cNvPr>
            <p:cNvSpPr/>
            <p:nvPr/>
          </p:nvSpPr>
          <p:spPr>
            <a:xfrm>
              <a:off x="2650571" y="2560911"/>
              <a:ext cx="143435" cy="956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 Light" panose="020F030202020403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DF48A37-0CA3-170D-F472-CEE2846068A8}"/>
                </a:ext>
              </a:extLst>
            </p:cNvPr>
            <p:cNvSpPr/>
            <p:nvPr/>
          </p:nvSpPr>
          <p:spPr>
            <a:xfrm>
              <a:off x="2599770" y="3316924"/>
              <a:ext cx="143435" cy="956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 Light" panose="020F030202020403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802A0E4-568D-F11A-A951-EB3A732BABD7}"/>
                </a:ext>
              </a:extLst>
            </p:cNvPr>
            <p:cNvSpPr/>
            <p:nvPr/>
          </p:nvSpPr>
          <p:spPr>
            <a:xfrm>
              <a:off x="2659536" y="3956406"/>
              <a:ext cx="143435" cy="956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 Light" panose="020F0302020204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43884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27BFF-111C-24A4-8543-CC1FD6313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459693" cy="1400530"/>
          </a:xfrm>
        </p:spPr>
        <p:txBody>
          <a:bodyPr/>
          <a:lstStyle/>
          <a:p>
            <a:r>
              <a:rPr lang="en-GB" dirty="0" err="1"/>
              <a:t>BioMedical</a:t>
            </a:r>
            <a:r>
              <a:rPr lang="en-GB" dirty="0"/>
              <a:t> data: gene expression with p &gt;&gt; n</a:t>
            </a:r>
            <a:endParaRPr lang="en-US" dirty="0"/>
          </a:p>
        </p:txBody>
      </p:sp>
      <p:pic>
        <p:nvPicPr>
          <p:cNvPr id="3074" name="Picture 2" descr="Gene expression profiling - Wikipedia">
            <a:extLst>
              <a:ext uri="{FF2B5EF4-FFF2-40B4-BE49-F238E27FC236}">
                <a16:creationId xmlns:a16="http://schemas.microsoft.com/office/drawing/2014/main" id="{C9753D0F-FB19-E53A-7B3A-0A930D7AD3B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4942" y="1963969"/>
            <a:ext cx="4195762" cy="4195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D0D756F-1A65-31CB-141F-2F3EDF46BF3E}"/>
              </a:ext>
            </a:extLst>
          </p:cNvPr>
          <p:cNvSpPr txBox="1"/>
          <p:nvPr/>
        </p:nvSpPr>
        <p:spPr>
          <a:xfrm>
            <a:off x="5791200" y="3429000"/>
            <a:ext cx="4577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 = number of samples 6, 10, 100, 1k</a:t>
            </a:r>
          </a:p>
          <a:p>
            <a:r>
              <a:rPr lang="en-GB" dirty="0"/>
              <a:t>P = number of genes 20k 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693AA9-D63E-E048-EB71-AEF32EB8D92E}"/>
              </a:ext>
            </a:extLst>
          </p:cNvPr>
          <p:cNvSpPr txBox="1"/>
          <p:nvPr/>
        </p:nvSpPr>
        <p:spPr>
          <a:xfrm>
            <a:off x="5192684" y="6211669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/>
              <a:t>https://en.wikipedia.org/wiki/Gene_expression_profiling</a:t>
            </a:r>
          </a:p>
        </p:txBody>
      </p:sp>
    </p:spTree>
    <p:extLst>
      <p:ext uri="{BB962C8B-B14F-4D97-AF65-F5344CB8AC3E}">
        <p14:creationId xmlns:p14="http://schemas.microsoft.com/office/powerpoint/2010/main" val="519788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27BFF-111C-24A4-8543-CC1FD6313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BioMedical</a:t>
            </a:r>
            <a:r>
              <a:rPr lang="en-GB" dirty="0"/>
              <a:t> data: DNA methylation (p &gt;&gt; n)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D0D756F-1A65-31CB-141F-2F3EDF46BF3E}"/>
              </a:ext>
            </a:extLst>
          </p:cNvPr>
          <p:cNvSpPr txBox="1"/>
          <p:nvPr/>
        </p:nvSpPr>
        <p:spPr>
          <a:xfrm>
            <a:off x="7475912" y="2782669"/>
            <a:ext cx="4577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n = number of samples 6, 10, 100, 1k</a:t>
            </a:r>
          </a:p>
          <a:p>
            <a:r>
              <a:rPr lang="en-GB" dirty="0"/>
              <a:t>P = number of CpG 28M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CEAFDA-CCDE-0D01-D76F-37651277AD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141" b="46101"/>
          <a:stretch/>
        </p:blipFill>
        <p:spPr>
          <a:xfrm>
            <a:off x="399295" y="1790007"/>
            <a:ext cx="6766276" cy="369639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A1B22F8-D3FA-3047-08F9-15E040B7E134}"/>
              </a:ext>
            </a:extLst>
          </p:cNvPr>
          <p:cNvSpPr txBox="1"/>
          <p:nvPr/>
        </p:nvSpPr>
        <p:spPr>
          <a:xfrm>
            <a:off x="5508567" y="6261932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400" dirty="0"/>
              <a:t>https://www.nature.com/articles/s41392-019-0081-6/figures/1</a:t>
            </a:r>
          </a:p>
        </p:txBody>
      </p:sp>
    </p:spTree>
    <p:extLst>
      <p:ext uri="{BB962C8B-B14F-4D97-AF65-F5344CB8AC3E}">
        <p14:creationId xmlns:p14="http://schemas.microsoft.com/office/powerpoint/2010/main" val="3736803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F7922-56C6-37DC-5A61-BA86A3557E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4937" y="316012"/>
            <a:ext cx="9404723" cy="790388"/>
          </a:xfrm>
        </p:spPr>
        <p:txBody>
          <a:bodyPr/>
          <a:lstStyle/>
          <a:p>
            <a:pPr algn="ctr"/>
            <a:r>
              <a:rPr lang="en-US" sz="4400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What is feature/variable selection?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A4149-722F-5C6D-56DD-E8EF16038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4029" y="1350682"/>
            <a:ext cx="8946541" cy="4897717"/>
          </a:xfrm>
        </p:spPr>
        <p:txBody>
          <a:bodyPr/>
          <a:lstStyle/>
          <a:p>
            <a:r>
              <a:rPr lang="en-GB" dirty="0"/>
              <a:t>Find the features (variables/columns) in X which are important for predicting, and remove the features that are not</a:t>
            </a:r>
          </a:p>
          <a:p>
            <a:r>
              <a:rPr lang="en-GB" dirty="0"/>
              <a:t>Give:</a:t>
            </a:r>
          </a:p>
          <a:p>
            <a:pPr marL="0" indent="0">
              <a:buNone/>
            </a:pPr>
            <a:r>
              <a:rPr lang="en-GB" dirty="0"/>
              <a:t> 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Find the columns in X which are important for predicting y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234B86-FBF2-1E64-0B92-2C1D8ADF55A8}"/>
              </a:ext>
            </a:extLst>
          </p:cNvPr>
          <p:cNvSpPr txBox="1"/>
          <p:nvPr/>
        </p:nvSpPr>
        <p:spPr>
          <a:xfrm>
            <a:off x="3675530" y="6472989"/>
            <a:ext cx="82774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latin typeface="Calibri Light" panose="020F0302020204030204" pitchFamily="34" charset="0"/>
              </a:rPr>
              <a:t>https://ubc-cs.github.io/cpsc330-2023W1/lectures/13_feature-engineering-selection.html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5886774-F0D5-4964-EFD5-D400D35A5479}"/>
              </a:ext>
            </a:extLst>
          </p:cNvPr>
          <p:cNvGrpSpPr/>
          <p:nvPr/>
        </p:nvGrpSpPr>
        <p:grpSpPr>
          <a:xfrm>
            <a:off x="1215288" y="2589333"/>
            <a:ext cx="4208067" cy="2324847"/>
            <a:chOff x="2384612" y="2151529"/>
            <a:chExt cx="4208067" cy="2324847"/>
          </a:xfrm>
        </p:grpSpPr>
        <p:pic>
          <p:nvPicPr>
            <p:cNvPr id="2052" name="Picture 4" descr="design_matrix">
              <a:extLst>
                <a:ext uri="{FF2B5EF4-FFF2-40B4-BE49-F238E27FC236}">
                  <a16:creationId xmlns:a16="http://schemas.microsoft.com/office/drawing/2014/main" id="{9EABDB9F-20D6-83BC-978E-542F554F999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4612" y="2151529"/>
              <a:ext cx="4208067" cy="23248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5B673A2-218F-6436-BCDE-29FABA1413C0}"/>
                </a:ext>
              </a:extLst>
            </p:cNvPr>
            <p:cNvSpPr/>
            <p:nvPr/>
          </p:nvSpPr>
          <p:spPr>
            <a:xfrm>
              <a:off x="2623671" y="2199341"/>
              <a:ext cx="143435" cy="956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 Light" panose="020F030202020403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3ED862A-E383-3B25-DB6C-0FF4F5381EE7}"/>
                </a:ext>
              </a:extLst>
            </p:cNvPr>
            <p:cNvSpPr/>
            <p:nvPr/>
          </p:nvSpPr>
          <p:spPr>
            <a:xfrm>
              <a:off x="2650571" y="2560911"/>
              <a:ext cx="143435" cy="956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 Light" panose="020F030202020403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4DF78E2-A3DB-3A60-F95E-0741713467C2}"/>
                </a:ext>
              </a:extLst>
            </p:cNvPr>
            <p:cNvSpPr/>
            <p:nvPr/>
          </p:nvSpPr>
          <p:spPr>
            <a:xfrm>
              <a:off x="2599770" y="3316924"/>
              <a:ext cx="143435" cy="956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 Light" panose="020F030202020403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65CEB88-5FAC-FEB3-988F-3DE108AD7E1D}"/>
                </a:ext>
              </a:extLst>
            </p:cNvPr>
            <p:cNvSpPr/>
            <p:nvPr/>
          </p:nvSpPr>
          <p:spPr>
            <a:xfrm>
              <a:off x="2659536" y="3956406"/>
              <a:ext cx="143435" cy="9562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 Light" panose="020F0302020204030204" pitchFamily="34" charset="0"/>
              </a:endParaRPr>
            </a:p>
          </p:txBody>
        </p:sp>
      </p:grpSp>
      <p:pic>
        <p:nvPicPr>
          <p:cNvPr id="1026" name="Picture 2" descr="row_col">
            <a:extLst>
              <a:ext uri="{FF2B5EF4-FFF2-40B4-BE49-F238E27FC236}">
                <a16:creationId xmlns:a16="http://schemas.microsoft.com/office/drawing/2014/main" id="{8EAD0D7F-6522-88B4-ADEB-037145D119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9315" y="2589332"/>
            <a:ext cx="5427728" cy="2328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812149-3F3A-5F45-6665-BF46B567EDAF}"/>
              </a:ext>
            </a:extLst>
          </p:cNvPr>
          <p:cNvSpPr txBox="1"/>
          <p:nvPr/>
        </p:nvSpPr>
        <p:spPr>
          <a:xfrm>
            <a:off x="404553" y="6466317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>
                <a:latin typeface="Calibri Light" panose="020F0302020204030204" pitchFamily="34" charset="0"/>
              </a:rPr>
              <a:t>https://ds100.org/course-notes/ols/ols.html</a:t>
            </a:r>
          </a:p>
        </p:txBody>
      </p:sp>
    </p:spTree>
    <p:extLst>
      <p:ext uri="{BB962C8B-B14F-4D97-AF65-F5344CB8AC3E}">
        <p14:creationId xmlns:p14="http://schemas.microsoft.com/office/powerpoint/2010/main" val="1081711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EA7D1-9BA7-5E81-339C-DDB9506F4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711064"/>
          </a:xfrm>
        </p:spPr>
        <p:txBody>
          <a:bodyPr/>
          <a:lstStyle/>
          <a:p>
            <a:r>
              <a:rPr lang="en-US" b="1" i="0" dirty="0">
                <a:effectLst/>
                <a:latin typeface="-apple-system"/>
              </a:rPr>
              <a:t>Why feature selection?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F4A03-CFB8-D271-85EE-269BB328C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6345" y="1576322"/>
            <a:ext cx="10623175" cy="4195481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Interpretability: Models are more interpretable with fewer features. If you get the same performance with 10 features instead of 500 features, why not use the model with smaller number of features?</a:t>
            </a:r>
          </a:p>
          <a:p>
            <a:endParaRPr lang="en-GB" dirty="0"/>
          </a:p>
          <a:p>
            <a:r>
              <a:rPr lang="en-GB" dirty="0"/>
              <a:t>Computation: Models fit/predict faster with fewer columns.</a:t>
            </a:r>
          </a:p>
          <a:p>
            <a:endParaRPr lang="en-GB" dirty="0"/>
          </a:p>
          <a:p>
            <a:r>
              <a:rPr lang="en-GB" dirty="0"/>
              <a:t>Data collection: What type of new data should I collect? It may be cheaper to collect fewer columns.</a:t>
            </a:r>
          </a:p>
          <a:p>
            <a:endParaRPr lang="en-GB" dirty="0"/>
          </a:p>
          <a:p>
            <a:r>
              <a:rPr lang="en-GB" dirty="0"/>
              <a:t>Fundamental </a:t>
            </a:r>
            <a:r>
              <a:rPr lang="en-GB" dirty="0" err="1"/>
              <a:t>tradeoff</a:t>
            </a:r>
            <a:r>
              <a:rPr lang="en-GB" dirty="0"/>
              <a:t>: Can I reduce overfitting by removing useless features?</a:t>
            </a:r>
          </a:p>
          <a:p>
            <a:endParaRPr lang="en-GB" dirty="0"/>
          </a:p>
          <a:p>
            <a:r>
              <a:rPr lang="en-GB" dirty="0"/>
              <a:t>Feature selection can often result in better performing (less overfit), easier to understand, and faster model.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347EECE-C2C2-BACB-9C77-643B669931BC}"/>
              </a:ext>
            </a:extLst>
          </p:cNvPr>
          <p:cNvSpPr txBox="1"/>
          <p:nvPr/>
        </p:nvSpPr>
        <p:spPr>
          <a:xfrm>
            <a:off x="3675530" y="6472989"/>
            <a:ext cx="82774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1200" dirty="0">
                <a:latin typeface="Calibri Light" panose="020F0302020204030204" pitchFamily="34" charset="0"/>
              </a:rPr>
              <a:t>https://ubc-cs.github.io/cpsc330-2023W1/lectures/13_feature-engineering-selection.html</a:t>
            </a:r>
          </a:p>
        </p:txBody>
      </p:sp>
    </p:spTree>
    <p:extLst>
      <p:ext uri="{BB962C8B-B14F-4D97-AF65-F5344CB8AC3E}">
        <p14:creationId xmlns:p14="http://schemas.microsoft.com/office/powerpoint/2010/main" val="41236373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4876</TotalTime>
  <Words>497</Words>
  <Application>Microsoft Office PowerPoint</Application>
  <PresentationFormat>Widescreen</PresentationFormat>
  <Paragraphs>64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-apple-system</vt:lpstr>
      <vt:lpstr>Arial</vt:lpstr>
      <vt:lpstr>Calibri Light</vt:lpstr>
      <vt:lpstr>Century Gothic</vt:lpstr>
      <vt:lpstr>Inter</vt:lpstr>
      <vt:lpstr>Wingdings 3</vt:lpstr>
      <vt:lpstr>Ion</vt:lpstr>
      <vt:lpstr>PowerPoint Presentation</vt:lpstr>
      <vt:lpstr>PowerPoint Presentation</vt:lpstr>
      <vt:lpstr>Introduction to Feature Selection</vt:lpstr>
      <vt:lpstr>PowerPoint Presentation</vt:lpstr>
      <vt:lpstr>Supervise Learning: regression or classification</vt:lpstr>
      <vt:lpstr>BioMedical data: gene expression with p &gt;&gt; n</vt:lpstr>
      <vt:lpstr>BioMedical data: DNA methylation (p &gt;&gt; n)</vt:lpstr>
      <vt:lpstr>What is feature/variable selection?</vt:lpstr>
      <vt:lpstr>Why feature selection?</vt:lpstr>
      <vt:lpstr>How do we carry out feature selection? Supervised Feature Selection</vt:lpstr>
      <vt:lpstr>Model Selection vs Feature Selection</vt:lpstr>
      <vt:lpstr>Model selection: steps</vt:lpstr>
      <vt:lpstr>Model selection: steps</vt:lpstr>
      <vt:lpstr>Model selection: methods</vt:lpstr>
      <vt:lpstr>Feature Selection vs Feature Extraction/Engineering</vt:lpstr>
      <vt:lpstr>Xin chân thành cảm ơn!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Luu Loi</dc:creator>
  <cp:lastModifiedBy>Luu Loi</cp:lastModifiedBy>
  <cp:revision>152</cp:revision>
  <dcterms:created xsi:type="dcterms:W3CDTF">2024-11-15T02:34:27Z</dcterms:created>
  <dcterms:modified xsi:type="dcterms:W3CDTF">2024-11-25T10:22:02Z</dcterms:modified>
</cp:coreProperties>
</file>

<file path=docProps/thumbnail.jpeg>
</file>